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1" r:id="rId16"/>
    <p:sldId id="277" r:id="rId17"/>
    <p:sldId id="273" r:id="rId18"/>
    <p:sldId id="279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8EB"/>
    <a:srgbClr val="26C2ED"/>
    <a:srgbClr val="FFFFFF"/>
    <a:srgbClr val="22B2E1"/>
    <a:srgbClr val="25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32" autoAdjust="0"/>
  </p:normalViewPr>
  <p:slideViewPr>
    <p:cSldViewPr snapToGrid="0" snapToObjects="1">
      <p:cViewPr varScale="1">
        <p:scale>
          <a:sx n="97" d="100"/>
          <a:sy n="97" d="100"/>
        </p:scale>
        <p:origin x="67" y="182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4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E331-3238-9741-B98F-19EF5AAE1CBB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B59A-1665-5341-BEDB-E490B970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5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2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2F38-6A6E-DF4D-A796-E05E60939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0B8CD-1ABC-ED47-A2A3-1E562FBD4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3AE8-DC02-D04A-8A28-2E01013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25850-5759-824C-88F2-B427FF5D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B6172-B2D5-BF4F-B150-456C3E4C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73C0-D6D0-A848-BA95-F885029C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8107-816C-8D46-B8AC-6C40EF3D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5828-E82E-B445-AEBD-60E4675E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FC805-814E-354B-9D83-F6A75628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522F-39F9-014C-B290-512AD48C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2856-3A03-2441-97C4-282B3663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791E5-D988-C04B-BFDC-CEF6ABC1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D7C46-A2B9-2E45-B800-F799310F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95EF-49C3-574C-A133-8A82366D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F7A1-6A54-8A40-8BBB-0205F255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FD3B-39B0-4A41-9359-BDC83F4F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DFAF-7D20-934D-A203-08E42190B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1F8DB-998B-B648-8773-20F6F380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C976C-BEA6-A646-85A9-682630E5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01AFC-55F3-D748-A3E0-6BBA6E4F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0570-9FC5-BA4A-BC96-2931E18C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BBC9-A276-A642-B122-2D63B779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FA38-9A8F-0449-9CDD-D92054E5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319F-D310-B544-9826-2DD8F801F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2B7EF-B4FF-D44E-B585-B639152DB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309DE-6B2C-CD41-A3C7-F27A7F80C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F85D1-D02A-6B46-87A2-3B13A02E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AA5CF-9ECA-1B4A-90E9-EC531F9E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77C23-FF3D-CC43-9577-CB05569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FB19-B6B0-B543-B266-E25EDAB6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7BDDF-EC1D-E54E-86FA-69D176B9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94977-6F8B-C947-9FE5-CFC18062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C91B-B0A8-C943-A936-9D2F58CE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6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CD745-7759-D147-B4EF-1A044A82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687D5-A7DB-6841-8AAC-6B743315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85F1D-533F-0E4C-B415-87C6C9F6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1D0A-A459-1A43-B6C0-92E14FC2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736-C05D-4B46-833E-36F83364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3F5B2-EA0B-EA44-819F-EF150A0D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7957-1B7D-C943-8760-38470F7A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54E43-F74C-0C4B-9F43-33989A1C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EB92C-FF56-ED40-8C8B-94BEC856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8272-78B4-E746-9BF3-C06BC6E4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86E91-17C5-1249-81E1-7A262B13C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6F21-F561-7F40-ACC5-165FC142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F02A-BCE6-7C45-B696-84D20E49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8C4EB-9E73-5F49-8261-7C5EE61A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3CD4-4AAB-704C-B039-5C86FA9E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BADB-B631-D644-BC93-F251CDAC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BDD3F-C6E4-E844-AC29-B25D9E6A9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1C37-F787-144A-A4E2-11B197A9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9E08-10ED-6547-B874-F014B93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FE22-50B8-2142-8E22-B260ACA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FC429-E806-3E47-943A-12C6DEB97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652FE-EC0D-A543-BF44-EEC56A18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6FB88-9152-2740-9E77-795E98C6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A6DC-CDBC-3247-BDD5-F2BD3CE2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487C-9049-C64D-8310-7FCA3922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A07E5-8373-A042-9015-58A11E88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FF2-F9EC-5543-9ACC-478631BFA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9426-641A-1D4C-B034-43B15DA6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8850-CA55-5549-84D9-3D94B553E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3137-A053-F444-A8FD-3646000A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C62DB-762B-4FC0-AD9A-6D2DF3EED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25" y="0"/>
            <a:ext cx="9149126" cy="5171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39C818-F3AE-4ABA-8EE7-9F901A9322AF}"/>
              </a:ext>
            </a:extLst>
          </p:cNvPr>
          <p:cNvSpPr/>
          <p:nvPr/>
        </p:nvSpPr>
        <p:spPr>
          <a:xfrm>
            <a:off x="5407573" y="2456565"/>
            <a:ext cx="827127" cy="22850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249" y="1044466"/>
            <a:ext cx="6545502" cy="30545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CA" sz="1400" cap="all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réseau de confiance </a:t>
            </a:r>
            <a:r>
              <a:rPr lang="fr-CA" sz="1400" b="1" i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OTENTIK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CE706-3CC1-4A8C-8B39-1D7459134576}"/>
              </a:ext>
            </a:extLst>
          </p:cNvPr>
          <p:cNvSpPr txBox="1"/>
          <p:nvPr/>
        </p:nvSpPr>
        <p:spPr>
          <a:xfrm>
            <a:off x="1904214" y="254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31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" y="0"/>
            <a:ext cx="9143865" cy="5147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0745" y="1437166"/>
            <a:ext cx="1134409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1416361"/>
            <a:ext cx="4040851" cy="1006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s’assure de la </a:t>
            </a:r>
            <a:r>
              <a:rPr lang="fr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légitimité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ceux qui émettent,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valide la nature de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l’information certifiée.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5272" y="0"/>
            <a:ext cx="8448596" cy="5148000"/>
            <a:chOff x="695272" y="0"/>
            <a:chExt cx="8448596" cy="5148000"/>
          </a:xfrm>
        </p:grpSpPr>
        <p:sp>
          <p:nvSpPr>
            <p:cNvPr id="4" name="TextBox 3"/>
            <p:cNvSpPr txBox="1"/>
            <p:nvPr/>
          </p:nvSpPr>
          <p:spPr>
            <a:xfrm>
              <a:off x="695272" y="2930015"/>
              <a:ext cx="4901799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Son fonctionnement est distribué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 sein d’autorités de certifications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(AC), QUI AGISSENT comme tiers de confiance.</a:t>
              </a:r>
            </a:p>
          </p:txBody>
        </p:sp>
        <p:pic>
          <p:nvPicPr>
            <p:cNvPr id="2" name="Picture 1" descr="14-2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1048" y="0"/>
              <a:ext cx="3102820" cy="51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7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034"/>
            <a:ext cx="9143863" cy="514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717" y="2188975"/>
            <a:ext cx="3875400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C’est un code 2D appliqué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document ou à l’objet.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5358" y="1177218"/>
            <a:ext cx="413030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893430"/>
            <a:ext cx="4901799" cy="75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cœur du 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réseau de confiance </a:t>
            </a:r>
            <a:r>
              <a:rPr lang="fr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OTENTIK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fr-CA" sz="1400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trouve le </a:t>
            </a:r>
            <a:r>
              <a:rPr lang="fr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CEV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Cachet Électronique Visible.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656081" y="0"/>
            <a:ext cx="2487786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31198" y="1099023"/>
            <a:ext cx="2312802" cy="2773088"/>
            <a:chOff x="6831198" y="1099023"/>
            <a:chExt cx="2312802" cy="2773088"/>
          </a:xfrm>
        </p:grpSpPr>
        <p:sp>
          <p:nvSpPr>
            <p:cNvPr id="9" name="TextBox 8"/>
            <p:cNvSpPr txBox="1"/>
            <p:nvPr/>
          </p:nvSpPr>
          <p:spPr>
            <a:xfrm>
              <a:off x="7416242" y="1201504"/>
              <a:ext cx="1727758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b="1" cap="all" spc="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L’ORIGINE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6241" y="2320584"/>
              <a:ext cx="1727626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b="1" cap="all" spc="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DONNÉES CLÉS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6241" y="3432172"/>
              <a:ext cx="1727625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b="1" cap="all" spc="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LÉGITIMITÉ</a:t>
              </a:r>
            </a:p>
          </p:txBody>
        </p:sp>
        <p:pic>
          <p:nvPicPr>
            <p:cNvPr id="12" name="Picture 11" descr="Check_Mark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1099023"/>
              <a:ext cx="566503" cy="557009"/>
            </a:xfrm>
            <a:prstGeom prst="rect">
              <a:avLst/>
            </a:prstGeom>
          </p:spPr>
        </p:pic>
        <p:pic>
          <p:nvPicPr>
            <p:cNvPr id="13" name="Picture 12" descr="Check_Mark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2211382"/>
              <a:ext cx="566503" cy="557009"/>
            </a:xfrm>
            <a:prstGeom prst="rect">
              <a:avLst/>
            </a:prstGeom>
          </p:spPr>
        </p:pic>
        <p:pic>
          <p:nvPicPr>
            <p:cNvPr id="14" name="Picture 13" descr="Check_Mark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3315102"/>
              <a:ext cx="566503" cy="55700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39C1A1-FAF9-4126-81F7-55DC7DAE157C}"/>
              </a:ext>
            </a:extLst>
          </p:cNvPr>
          <p:cNvGrpSpPr/>
          <p:nvPr/>
        </p:nvGrpSpPr>
        <p:grpSpPr>
          <a:xfrm>
            <a:off x="695272" y="3215643"/>
            <a:ext cx="5193205" cy="1006686"/>
            <a:chOff x="695272" y="3215643"/>
            <a:chExt cx="5193205" cy="1006686"/>
          </a:xfrm>
        </p:grpSpPr>
        <p:sp>
          <p:nvSpPr>
            <p:cNvPr id="21" name="Rectangle 20"/>
            <p:cNvSpPr/>
            <p:nvPr/>
          </p:nvSpPr>
          <p:spPr>
            <a:xfrm>
              <a:off x="835459" y="4003454"/>
              <a:ext cx="1430638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68189" y="4010032"/>
              <a:ext cx="1105175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5272" y="3215643"/>
              <a:ext cx="5193205" cy="1006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 comprend les données clés signées électroniquement afin de détecter toute altération, de confirmer l'</a:t>
              </a:r>
              <a:r>
                <a:rPr lang="fr-CA" sz="1400" b="1" cap="all" spc="100" dirty="0">
                  <a:solidFill>
                    <a:srgbClr val="26C2E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authenticité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du document et la </a:t>
              </a:r>
              <a:r>
                <a:rPr lang="fr-CA" sz="1400" b="1" cap="all" spc="100" dirty="0">
                  <a:solidFill>
                    <a:srgbClr val="26C2E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légitimité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de l'émetteur.</a:t>
              </a:r>
            </a:p>
          </p:txBody>
        </p:sp>
      </p:grpSp>
      <p:pic>
        <p:nvPicPr>
          <p:cNvPr id="8" name="fr s11">
            <a:hlinkClick r:id="" action="ppaction://media"/>
            <a:extLst>
              <a:ext uri="{FF2B5EF4-FFF2-40B4-BE49-F238E27FC236}">
                <a16:creationId xmlns:a16="http://schemas.microsoft.com/office/drawing/2014/main" id="{B1B17F9A-E202-4153-835F-A33CFC2DE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1281" y="3739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F171C-5B14-48AE-AE7E-F585147544E5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9" y="182880"/>
            <a:ext cx="6871634" cy="47823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1A587-83FC-4C9D-A60E-3B94B0F4D3F8}"/>
              </a:ext>
            </a:extLst>
          </p:cNvPr>
          <p:cNvSpPr/>
          <p:nvPr/>
        </p:nvSpPr>
        <p:spPr>
          <a:xfrm>
            <a:off x="0" y="0"/>
            <a:ext cx="2214694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22A732-F144-4BDD-8FB6-AC0CFAE936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9" y="425365"/>
            <a:ext cx="745099" cy="7450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122AB3-8495-4F47-934F-05AFCD6D0C0B}"/>
              </a:ext>
            </a:extLst>
          </p:cNvPr>
          <p:cNvSpPr txBox="1"/>
          <p:nvPr/>
        </p:nvSpPr>
        <p:spPr>
          <a:xfrm>
            <a:off x="2635923" y="797915"/>
            <a:ext cx="5907713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fr-CA" sz="1400" b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CEV </a:t>
            </a:r>
            <a:r>
              <a:rPr lang="fr-CA" sz="1400" b="1" i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fr-CA" sz="1400" b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peut utiliser des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codes 2D normés ou propriétaires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2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(ex.: Datamatrix, QR, </a:t>
            </a:r>
            <a:r>
              <a:rPr lang="fr-CA" sz="1200" cap="sm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</a:t>
            </a:r>
            <a:r>
              <a:rPr lang="fr-CA" sz="12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SealCrypt, Alphacode).</a:t>
            </a:r>
            <a:endParaRPr lang="fr-CA" sz="16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CA66E-1A8B-4DC2-8ACA-9CA08A643231}"/>
              </a:ext>
            </a:extLst>
          </p:cNvPr>
          <p:cNvSpPr txBox="1"/>
          <p:nvPr/>
        </p:nvSpPr>
        <p:spPr>
          <a:xfrm>
            <a:off x="2635922" y="2422907"/>
            <a:ext cx="5907713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peut même être stocké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dans une étiquette RFID.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A3CCD-C5B2-4F80-9418-01850244E86A}"/>
              </a:ext>
            </a:extLst>
          </p:cNvPr>
          <p:cNvSpPr txBox="1"/>
          <p:nvPr/>
        </p:nvSpPr>
        <p:spPr>
          <a:xfrm>
            <a:off x="2635923" y="3791419"/>
            <a:ext cx="5907713" cy="75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type de code est généralement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dicté par le cas d’usage et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quantité d’information.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3915C-DF75-49E0-AA83-AAC68ED4D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43" y="3083064"/>
            <a:ext cx="1539830" cy="139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37DC2-D103-4092-9517-03B6FB731B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9" y="3892095"/>
            <a:ext cx="745100" cy="74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BEE1B3-FC36-40E6-8205-3493B418D9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95" y="1637630"/>
            <a:ext cx="1115926" cy="754114"/>
          </a:xfrm>
          <a:prstGeom prst="rect">
            <a:avLst/>
          </a:prstGeom>
        </p:spPr>
      </p:pic>
      <p:pic>
        <p:nvPicPr>
          <p:cNvPr id="7" name="fr s12">
            <a:hlinkClick r:id="" action="ppaction://media"/>
            <a:extLst>
              <a:ext uri="{FF2B5EF4-FFF2-40B4-BE49-F238E27FC236}">
                <a16:creationId xmlns:a16="http://schemas.microsoft.com/office/drawing/2014/main" id="{D6A58F44-BA58-48DE-B5BD-1ED929C19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41951" y="3781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" y="0"/>
            <a:ext cx="9143863" cy="51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" y="0"/>
            <a:ext cx="9143861" cy="514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61" cy="5147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61" cy="5147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698" y="2117371"/>
            <a:ext cx="4901799" cy="558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 validation </a:t>
            </a:r>
            <a:b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 simple et facile.</a:t>
            </a:r>
          </a:p>
        </p:txBody>
      </p:sp>
    </p:spTree>
    <p:extLst>
      <p:ext uri="{BB962C8B-B14F-4D97-AF65-F5344CB8AC3E}">
        <p14:creationId xmlns:p14="http://schemas.microsoft.com/office/powerpoint/2010/main" val="42647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9143861" cy="5147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3437504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8095" y="972114"/>
            <a:ext cx="1173965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48723" y="596900"/>
            <a:ext cx="7142348" cy="944880"/>
            <a:chOff x="1248723" y="596900"/>
            <a:chExt cx="7142348" cy="944880"/>
          </a:xfrm>
        </p:grpSpPr>
        <p:sp>
          <p:nvSpPr>
            <p:cNvPr id="4" name="TextBox 3"/>
            <p:cNvSpPr txBox="1"/>
            <p:nvPr/>
          </p:nvSpPr>
          <p:spPr>
            <a:xfrm>
              <a:off x="3797703" y="944520"/>
              <a:ext cx="4593368" cy="237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 CEV </a:t>
              </a:r>
              <a:r>
                <a:rPr lang="fr-CA" sz="1400" i="1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Otentik 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peut être validé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HORS LIGNE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  <p:pic>
          <p:nvPicPr>
            <p:cNvPr id="5" name="Picture 4" descr="NoWifi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723" y="596900"/>
              <a:ext cx="938784" cy="94488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790300-859A-40D0-B660-C7EF0C95DAFF}"/>
              </a:ext>
            </a:extLst>
          </p:cNvPr>
          <p:cNvGrpSpPr/>
          <p:nvPr/>
        </p:nvGrpSpPr>
        <p:grpSpPr>
          <a:xfrm>
            <a:off x="1248723" y="1782736"/>
            <a:ext cx="7142348" cy="1006686"/>
            <a:chOff x="1248723" y="1782736"/>
            <a:chExt cx="7142348" cy="1006686"/>
          </a:xfrm>
        </p:grpSpPr>
        <p:sp>
          <p:nvSpPr>
            <p:cNvPr id="18" name="Rectangle 17"/>
            <p:cNvSpPr/>
            <p:nvPr/>
          </p:nvSpPr>
          <p:spPr>
            <a:xfrm>
              <a:off x="5242119" y="1900906"/>
              <a:ext cx="930081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48723" y="1782736"/>
              <a:ext cx="7142348" cy="1006686"/>
              <a:chOff x="1248723" y="1751088"/>
              <a:chExt cx="7142348" cy="10066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797703" y="1751088"/>
                <a:ext cx="4593368" cy="1006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Sa validation </a:t>
                </a:r>
                <a:r>
                  <a:rPr lang="fr-CA" sz="1400" b="1" cap="all" spc="1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EN </a:t>
                </a:r>
                <a:r>
                  <a:rPr lang="fr-CA" sz="1400" b="1" cap="all" spc="100" dirty="0" err="1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LIgNe</a:t>
                </a: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peut offrir plusieurs fonctions avancées, telles l’accès au document original ou la</a:t>
                </a:r>
                <a:b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traçabilité en temps réel.</a:t>
                </a:r>
              </a:p>
            </p:txBody>
          </p:sp>
          <p:pic>
            <p:nvPicPr>
              <p:cNvPr id="9" name="Picture 8" descr="Download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8723" y="1751088"/>
                <a:ext cx="938784" cy="94488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1103F7-3804-4B1C-949A-64A33936990D}"/>
              </a:ext>
            </a:extLst>
          </p:cNvPr>
          <p:cNvGrpSpPr/>
          <p:nvPr/>
        </p:nvGrpSpPr>
        <p:grpSpPr>
          <a:xfrm>
            <a:off x="1203003" y="3260238"/>
            <a:ext cx="7188068" cy="993648"/>
            <a:chOff x="1203003" y="2968572"/>
            <a:chExt cx="7188068" cy="993648"/>
          </a:xfrm>
        </p:grpSpPr>
        <p:sp>
          <p:nvSpPr>
            <p:cNvPr id="17" name="Rectangle 16"/>
            <p:cNvSpPr/>
            <p:nvPr/>
          </p:nvSpPr>
          <p:spPr>
            <a:xfrm>
              <a:off x="5866591" y="3497792"/>
              <a:ext cx="1328690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03003" y="2968572"/>
              <a:ext cx="7188068" cy="993648"/>
              <a:chOff x="1203003" y="2968572"/>
              <a:chExt cx="7188068" cy="99364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88632" y="3212336"/>
                <a:ext cx="4602439" cy="506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IL s’intègre facilement aux </a:t>
                </a:r>
                <a:b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diverses initiatives </a:t>
                </a:r>
                <a:r>
                  <a:rPr lang="fr-CA" sz="1400" b="1" cap="all" spc="1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Blockchain</a:t>
                </a:r>
                <a:r>
                  <a:rPr lang="fr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.</a:t>
                </a:r>
              </a:p>
            </p:txBody>
          </p:sp>
          <p:pic>
            <p:nvPicPr>
              <p:cNvPr id="10" name="Picture 9" descr="Blockchain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3003" y="2968572"/>
                <a:ext cx="1030224" cy="9936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96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" y="0"/>
            <a:ext cx="9143859" cy="5147992"/>
            <a:chOff x="6" y="0"/>
            <a:chExt cx="9143859" cy="51479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" y="0"/>
              <a:ext cx="9143859" cy="5147992"/>
            </a:xfrm>
            <a:prstGeom prst="rect">
              <a:avLst/>
            </a:prstGeom>
          </p:spPr>
        </p:pic>
        <p:pic>
          <p:nvPicPr>
            <p:cNvPr id="12" name="Picture 11" descr="1000Certifict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440" y="3234033"/>
              <a:ext cx="2865119" cy="1378122"/>
            </a:xfrm>
            <a:prstGeom prst="rect">
              <a:avLst/>
            </a:prstGeom>
          </p:spPr>
        </p:pic>
      </p:grpSp>
      <p:pic>
        <p:nvPicPr>
          <p:cNvPr id="13" name="Picture 12" descr="RX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812" y="2758083"/>
            <a:ext cx="1182508" cy="2389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539" y="1071403"/>
            <a:ext cx="2449901" cy="2481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351" y="788745"/>
            <a:ext cx="5164871" cy="560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1400" cap="all" spc="13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 </a:t>
            </a:r>
            <a:r>
              <a:rPr lang="fr-CA" sz="1400" cap="all" spc="13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vraiE</a:t>
            </a:r>
            <a:r>
              <a:rPr lang="fr-CA" sz="1400" cap="all" spc="13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limite:</a:t>
            </a:r>
          </a:p>
          <a:p>
            <a:pPr>
              <a:lnSpc>
                <a:spcPts val="2200"/>
              </a:lnSpc>
            </a:pPr>
            <a:r>
              <a:rPr lang="fr-CA" sz="1700" b="1" cap="all" spc="12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notre </a:t>
            </a:r>
            <a:r>
              <a:rPr lang="fr-CA" sz="1700" b="1" cap="all" spc="12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imagination</a:t>
            </a:r>
          </a:p>
        </p:txBody>
      </p:sp>
      <p:pic>
        <p:nvPicPr>
          <p:cNvPr id="10" name="Picture 9" descr="1000_Chines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376" y="1349582"/>
            <a:ext cx="3697696" cy="1837374"/>
          </a:xfrm>
          <a:prstGeom prst="rect">
            <a:avLst/>
          </a:prstGeom>
        </p:spPr>
      </p:pic>
      <p:pic>
        <p:nvPicPr>
          <p:cNvPr id="14" name="Picture 13" descr="Invoic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39" y="-531497"/>
            <a:ext cx="2865119" cy="3711895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19A0569-F7F5-4855-93E0-EEA15F8F7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3" y="2967343"/>
            <a:ext cx="1471749" cy="2064038"/>
          </a:xfrm>
          <a:prstGeom prst="rect">
            <a:avLst/>
          </a:prstGeom>
          <a:effectLst>
            <a:outerShdw blurRad="292100" dist="50800" dir="5400000" algn="ctr" rotWithShape="0">
              <a:schemeClr val="tx2">
                <a:lumMod val="40000"/>
                <a:lumOff val="60000"/>
                <a:alpha val="39000"/>
              </a:scheme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03D497-64EE-421E-BC90-3B9D649BEE8B}"/>
              </a:ext>
            </a:extLst>
          </p:cNvPr>
          <p:cNvGrpSpPr/>
          <p:nvPr/>
        </p:nvGrpSpPr>
        <p:grpSpPr>
          <a:xfrm>
            <a:off x="6207753" y="2198972"/>
            <a:ext cx="2865119" cy="2880232"/>
            <a:chOff x="2012950" y="0"/>
            <a:chExt cx="5116513" cy="514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2" descr="European Invoice Template Commonpenceco European Invoice ...">
              <a:extLst>
                <a:ext uri="{FF2B5EF4-FFF2-40B4-BE49-F238E27FC236}">
                  <a16:creationId xmlns:a16="http://schemas.microsoft.com/office/drawing/2014/main" id="{ADB417A2-0228-42B8-9818-F2AFDD501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50" y="0"/>
              <a:ext cx="5116513" cy="5143500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42B557-025C-49AE-8234-1B989CBB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9278" y="4361463"/>
              <a:ext cx="3823855" cy="133116"/>
            </a:xfrm>
            <a:prstGeom prst="rect">
              <a:avLst/>
            </a:prstGeom>
          </p:spPr>
        </p:pic>
      </p:grpSp>
      <p:pic>
        <p:nvPicPr>
          <p:cNvPr id="15" name="Picture 14" descr="Diplom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1570468"/>
            <a:ext cx="3425219" cy="2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9844" y="1900034"/>
            <a:ext cx="715732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3" y="1931249"/>
            <a:ext cx="452327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fr-CA" sz="1400" b="1" cap="all" spc="10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CEV </a:t>
            </a:r>
            <a:r>
              <a:rPr lang="fr-CA" sz="1400" b="1" i="1" cap="all" spc="10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fr-CA" sz="1400" b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s’appuie déjà SUR LA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NORME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AFNOR XP Z42-101, en route vers ISO.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C5E5C9-1B91-41F6-8B4D-4595566E48F0}"/>
              </a:ext>
            </a:extLst>
          </p:cNvPr>
          <p:cNvGrpSpPr/>
          <p:nvPr/>
        </p:nvGrpSpPr>
        <p:grpSpPr>
          <a:xfrm>
            <a:off x="679844" y="2948972"/>
            <a:ext cx="5868738" cy="538609"/>
            <a:chOff x="679844" y="2698203"/>
            <a:chExt cx="5868738" cy="538609"/>
          </a:xfrm>
        </p:grpSpPr>
        <p:sp>
          <p:nvSpPr>
            <p:cNvPr id="8" name="Rectangle 7"/>
            <p:cNvSpPr/>
            <p:nvPr/>
          </p:nvSpPr>
          <p:spPr>
            <a:xfrm>
              <a:off x="679844" y="3023251"/>
              <a:ext cx="1306353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676" y="2698203"/>
              <a:ext cx="5853906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 est l’évolution de la spécification technique de CEV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ANTS 2D-</a:t>
              </a:r>
              <a:r>
                <a:rPr lang="fr-CA" sz="1400" b="1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DOC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en opération depuis 2012.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7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29EEA-D21F-4B3C-B16B-56FC736F3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82880"/>
            <a:ext cx="8778240" cy="4782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12524-A5CF-4B66-B50F-1C053F74F4FC}"/>
              </a:ext>
            </a:extLst>
          </p:cNvPr>
          <p:cNvSpPr txBox="1"/>
          <p:nvPr/>
        </p:nvSpPr>
        <p:spPr>
          <a:xfrm>
            <a:off x="695272" y="743713"/>
            <a:ext cx="478189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fr-CA" sz="1400" b="1" cap="all" spc="10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réseau </a:t>
            </a:r>
            <a:r>
              <a:rPr lang="fr-CA" sz="1400" b="1" i="1" cap="all" spc="10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fr-CA" sz="1400" b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fédère la gouvernance requise pour chaque type de CEV du réseau (CEV Otentik, CEV 2D-Doc, </a:t>
            </a:r>
            <a:r>
              <a:rPr lang="fr-CA" sz="1400" cap="all" spc="1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F04F2-9E37-47CB-A4D0-BF58BC7C3A89}"/>
              </a:ext>
            </a:extLst>
          </p:cNvPr>
          <p:cNvSpPr txBox="1"/>
          <p:nvPr/>
        </p:nvSpPr>
        <p:spPr>
          <a:xfrm>
            <a:off x="695272" y="3579657"/>
            <a:ext cx="6443759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Chaque spécification de CEV peut ainsi évoluer avec grande autonomie, et le réseau assure les plus hauts standards en matière d’identité et de légitimité.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69FAD-CA9B-4B53-88B4-A907AF37495C}"/>
              </a:ext>
            </a:extLst>
          </p:cNvPr>
          <p:cNvSpPr txBox="1"/>
          <p:nvPr/>
        </p:nvSpPr>
        <p:spPr>
          <a:xfrm>
            <a:off x="695272" y="2161381"/>
            <a:ext cx="7709819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travaux en vue de normer cette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gouvernance à l’international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débuteront sous peu.</a:t>
            </a:r>
          </a:p>
        </p:txBody>
      </p:sp>
    </p:spTree>
    <p:extLst>
      <p:ext uri="{BB962C8B-B14F-4D97-AF65-F5344CB8AC3E}">
        <p14:creationId xmlns:p14="http://schemas.microsoft.com/office/powerpoint/2010/main" val="2857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272" y="3022095"/>
            <a:ext cx="5618442" cy="762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 assure la gouvernance du réseau </a:t>
            </a:r>
            <a:r>
              <a:rPr lang="fr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normalisation des données sur le réseau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l’adoption du CEV.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272" y="1799876"/>
            <a:ext cx="5618442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Fondée en 2016 par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entités publiques et privées.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460" y="833669"/>
            <a:ext cx="3060586" cy="2864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600" y="848660"/>
            <a:ext cx="4618629" cy="286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20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propos de l’AIGCEV</a:t>
            </a:r>
          </a:p>
        </p:txBody>
      </p:sp>
    </p:spTree>
    <p:extLst>
      <p:ext uri="{BB962C8B-B14F-4D97-AF65-F5344CB8AC3E}">
        <p14:creationId xmlns:p14="http://schemas.microsoft.com/office/powerpoint/2010/main" val="26582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564" y="1833263"/>
            <a:ext cx="5618442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700"/>
              </a:spcAft>
            </a:pP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Otentik.codes</a:t>
            </a:r>
          </a:p>
          <a:p>
            <a:pPr>
              <a:lnSpc>
                <a:spcPts val="1800"/>
              </a:lnSpc>
              <a:spcAft>
                <a:spcPts val="2700"/>
              </a:spcAft>
            </a:pP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info@otentik.codes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472" y="863649"/>
            <a:ext cx="1681490" cy="24716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89" y="848660"/>
            <a:ext cx="4582454" cy="247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20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  <p:pic>
        <p:nvPicPr>
          <p:cNvPr id="12" name="Picture 11" descr="Download_ble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545" y="2316937"/>
            <a:ext cx="391160" cy="393700"/>
          </a:xfrm>
          <a:prstGeom prst="rect">
            <a:avLst/>
          </a:prstGeom>
        </p:spPr>
      </p:pic>
      <p:pic>
        <p:nvPicPr>
          <p:cNvPr id="14" name="Picture 13" descr="Download_ble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545" y="1760618"/>
            <a:ext cx="39116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72" cy="514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5273" y="2080269"/>
            <a:ext cx="3882590" cy="557424"/>
            <a:chOff x="695272" y="2080268"/>
            <a:chExt cx="4228419" cy="596363"/>
          </a:xfrm>
        </p:grpSpPr>
        <p:sp>
          <p:nvSpPr>
            <p:cNvPr id="12" name="Rectangle 11"/>
            <p:cNvSpPr/>
            <p:nvPr/>
          </p:nvSpPr>
          <p:spPr>
            <a:xfrm>
              <a:off x="2864817" y="2481605"/>
              <a:ext cx="1653960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272" y="2080268"/>
              <a:ext cx="4228419" cy="583493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NOUS SOUHAITONS TOUS ŒUVRER DANS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UN MONDE BASÉ SUR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 CONFIANCE</a:t>
              </a:r>
              <a:r>
                <a:rPr lang="fr-CA" sz="1400" b="1" cap="all" spc="1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3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500"/>
    </mc:Choice>
    <mc:Fallback>
      <p:transition advTm="3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870" cy="5147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272" y="1327835"/>
            <a:ext cx="5395319" cy="10652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Chaque jour,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milliards de documents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objets sont produits,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utilisés et consultés.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CE6E55-D310-4DE1-9193-599947BCE9E5}"/>
              </a:ext>
            </a:extLst>
          </p:cNvPr>
          <p:cNvGrpSpPr/>
          <p:nvPr/>
        </p:nvGrpSpPr>
        <p:grpSpPr>
          <a:xfrm>
            <a:off x="695272" y="2728801"/>
            <a:ext cx="5395319" cy="600164"/>
            <a:chOff x="695272" y="2728801"/>
            <a:chExt cx="5395319" cy="600164"/>
          </a:xfrm>
        </p:grpSpPr>
        <p:sp>
          <p:nvSpPr>
            <p:cNvPr id="14" name="Rectangle 13"/>
            <p:cNvSpPr/>
            <p:nvPr/>
          </p:nvSpPr>
          <p:spPr>
            <a:xfrm>
              <a:off x="1357568" y="2807544"/>
              <a:ext cx="2997076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5272" y="2728801"/>
              <a:ext cx="5395319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Notre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tissu social et économique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 dépendent, parfois de façon vitale.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2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870" cy="514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272" y="1580908"/>
            <a:ext cx="5395319" cy="5522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Cette confiance est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ébranlée quotidiennement.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9784D-6EAE-4A22-A29A-D72D243D84EA}"/>
              </a:ext>
            </a:extLst>
          </p:cNvPr>
          <p:cNvGrpSpPr/>
          <p:nvPr/>
        </p:nvGrpSpPr>
        <p:grpSpPr>
          <a:xfrm>
            <a:off x="693046" y="2525707"/>
            <a:ext cx="4136862" cy="762602"/>
            <a:chOff x="693046" y="2525707"/>
            <a:chExt cx="4136862" cy="762602"/>
          </a:xfrm>
        </p:grpSpPr>
        <p:sp>
          <p:nvSpPr>
            <p:cNvPr id="10" name="Rectangle 9"/>
            <p:cNvSpPr/>
            <p:nvPr/>
          </p:nvSpPr>
          <p:spPr>
            <a:xfrm>
              <a:off x="693046" y="2811682"/>
              <a:ext cx="351130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961" y="2525707"/>
              <a:ext cx="4134947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 nouvelles technologies et ruses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réduisent la barrière à l’entrée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pour la contrefaçon et la fraude.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1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24"/>
            <a:ext cx="9143868" cy="5144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272" y="2492229"/>
            <a:ext cx="1926810" cy="1052852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Quelle confiance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donne-t-on à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ces documents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produits?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8217" y="1372893"/>
            <a:ext cx="2154630" cy="762602"/>
            <a:chOff x="688216" y="1372893"/>
            <a:chExt cx="2559838" cy="762602"/>
          </a:xfrm>
        </p:grpSpPr>
        <p:sp>
          <p:nvSpPr>
            <p:cNvPr id="9" name="Rectangle 8"/>
            <p:cNvSpPr/>
            <p:nvPr/>
          </p:nvSpPr>
          <p:spPr>
            <a:xfrm>
              <a:off x="688216" y="1660826"/>
              <a:ext cx="1537876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5271" y="1372893"/>
              <a:ext cx="2552783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 contrefaçon est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généralisée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dans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certains pays. </a:t>
              </a:r>
            </a:p>
          </p:txBody>
        </p:sp>
      </p:grpSp>
      <p:pic>
        <p:nvPicPr>
          <p:cNvPr id="2" name="fr s5">
            <a:hlinkClick r:id="" action="ppaction://media"/>
            <a:extLst>
              <a:ext uri="{FF2B5EF4-FFF2-40B4-BE49-F238E27FC236}">
                <a16:creationId xmlns:a16="http://schemas.microsoft.com/office/drawing/2014/main" id="{D65CC703-311C-4088-8DB3-0BA16AF14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8789" y="381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868" cy="514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8216" y="2460711"/>
            <a:ext cx="831966" cy="18520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161" y="2080272"/>
            <a:ext cx="4546054" cy="89127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Imaginez un réseau de confiance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reliant</a:t>
            </a: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ceux qui vérifient </a:t>
            </a:r>
            <a:b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ceux qui certifient.</a:t>
            </a:r>
          </a:p>
        </p:txBody>
      </p:sp>
    </p:spTree>
    <p:extLst>
      <p:ext uri="{BB962C8B-B14F-4D97-AF65-F5344CB8AC3E}">
        <p14:creationId xmlns:p14="http://schemas.microsoft.com/office/powerpoint/2010/main" val="268995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6" cy="5147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5272" y="1897348"/>
            <a:ext cx="4498051" cy="1263166"/>
            <a:chOff x="695272" y="1897347"/>
            <a:chExt cx="5164871" cy="1325988"/>
          </a:xfrm>
        </p:grpSpPr>
        <p:sp>
          <p:nvSpPr>
            <p:cNvPr id="6" name="Rectangle 5"/>
            <p:cNvSpPr/>
            <p:nvPr/>
          </p:nvSpPr>
          <p:spPr>
            <a:xfrm>
              <a:off x="2142714" y="1940100"/>
              <a:ext cx="2618515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5272" y="1897347"/>
              <a:ext cx="5164871" cy="1325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Imaginez un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réseau de confiance </a:t>
              </a:r>
            </a:p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qui permet de valider la légitimité</a:t>
              </a:r>
            </a:p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 documents que nous consultons,</a:t>
              </a:r>
            </a:p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et des biens ou objets qui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nous entourent.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93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6" cy="5147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70D503-CA20-41DD-8C90-5E6A4A700FF7}"/>
              </a:ext>
            </a:extLst>
          </p:cNvPr>
          <p:cNvGrpSpPr/>
          <p:nvPr/>
        </p:nvGrpSpPr>
        <p:grpSpPr>
          <a:xfrm>
            <a:off x="695272" y="3663789"/>
            <a:ext cx="4832159" cy="237244"/>
            <a:chOff x="695272" y="3663789"/>
            <a:chExt cx="4832159" cy="237244"/>
          </a:xfrm>
        </p:grpSpPr>
        <p:sp>
          <p:nvSpPr>
            <p:cNvPr id="11" name="Rectangle 10"/>
            <p:cNvSpPr/>
            <p:nvPr/>
          </p:nvSpPr>
          <p:spPr>
            <a:xfrm>
              <a:off x="4176380" y="3703976"/>
              <a:ext cx="852820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272" y="3663789"/>
              <a:ext cx="4832159" cy="237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 sera pleinement opérationnel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 2019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965" y="780414"/>
            <a:ext cx="2828238" cy="2864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272" y="797206"/>
            <a:ext cx="518489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CA" sz="17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Nous l’avons imaginé.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4AE74B-E747-4E24-81EA-54B21C7ED037}"/>
              </a:ext>
            </a:extLst>
          </p:cNvPr>
          <p:cNvGrpSpPr/>
          <p:nvPr/>
        </p:nvGrpSpPr>
        <p:grpSpPr>
          <a:xfrm>
            <a:off x="689950" y="1706798"/>
            <a:ext cx="3442436" cy="1595471"/>
            <a:chOff x="689950" y="1706798"/>
            <a:chExt cx="3442436" cy="1595471"/>
          </a:xfrm>
        </p:grpSpPr>
        <p:sp>
          <p:nvSpPr>
            <p:cNvPr id="9" name="Rectangle 8"/>
            <p:cNvSpPr/>
            <p:nvPr/>
          </p:nvSpPr>
          <p:spPr>
            <a:xfrm>
              <a:off x="689950" y="2259384"/>
              <a:ext cx="60669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7477" y="2259384"/>
              <a:ext cx="60669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5074" y="1706798"/>
              <a:ext cx="3427312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Il respecte dans ses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fondements les principes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b="1" spc="100" dirty="0" err="1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</a:t>
              </a:r>
              <a:r>
                <a:rPr lang="fr-CA" sz="1400" b="1" cap="all" spc="100" dirty="0" err="1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IDAS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et du 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RGPD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  <p:pic>
          <p:nvPicPr>
            <p:cNvPr id="15" name="Picture 14" descr="EIDA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846" y="2509789"/>
              <a:ext cx="829749" cy="7924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7407" y="2509789"/>
              <a:ext cx="829749" cy="79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2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5" cy="5147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271" y="2587471"/>
            <a:ext cx="2929903" cy="3783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91440" indent="-91440">
              <a:lnSpc>
                <a:spcPts val="1000"/>
              </a:lnSpc>
            </a:pPr>
            <a:r>
              <a:rPr lang="fr-CA" sz="800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Qu’il soit citoyen, acteur public ou privé, l'utilisateur peut agir en tant qu’inspecteur </a:t>
            </a:r>
            <a:br>
              <a:rPr lang="fr-CA" sz="800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800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sens ISO 16678.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5273" y="907143"/>
            <a:ext cx="4380820" cy="1311362"/>
            <a:chOff x="695272" y="1842146"/>
            <a:chExt cx="4901799" cy="1275563"/>
          </a:xfrm>
        </p:grpSpPr>
        <p:sp>
          <p:nvSpPr>
            <p:cNvPr id="8" name="Rectangle 7"/>
            <p:cNvSpPr/>
            <p:nvPr/>
          </p:nvSpPr>
          <p:spPr>
            <a:xfrm>
              <a:off x="3475042" y="1887656"/>
              <a:ext cx="732074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5272" y="1842146"/>
              <a:ext cx="4901799" cy="1275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 réseau de confiance </a:t>
              </a:r>
              <a:r>
                <a:rPr lang="fr-CA" sz="1400" b="1" i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Otentik</a:t>
              </a:r>
              <a:r>
                <a:rPr lang="fr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relie l’utilisateur</a:t>
              </a:r>
              <a:r>
                <a:rPr lang="fr-CA" sz="1400" cap="all" spc="100" baseline="300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</a:t>
              </a: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qui vérifie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 légitimité du document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(ou DE L’OBJET) à celui qui </a:t>
              </a:r>
              <a:b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l’a certifié.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28034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atrick_Drol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C4E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PRESENTATION_Patrick_Drolet.pptx</Template>
  <TotalTime>7443</TotalTime>
  <Words>316</Words>
  <Application>Microsoft Office PowerPoint</Application>
  <PresentationFormat>On-screen Show (16:9)</PresentationFormat>
  <Paragraphs>65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Roboto</vt:lpstr>
      <vt:lpstr>Calibri</vt:lpstr>
      <vt:lpstr>Calibri Light</vt:lpstr>
      <vt:lpstr>PRESENTATION_Patrick_Drolet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Notarius</dc:creator>
  <cp:lastModifiedBy>Patrick Drolet</cp:lastModifiedBy>
  <cp:revision>183</cp:revision>
  <dcterms:created xsi:type="dcterms:W3CDTF">2018-08-24T22:24:26Z</dcterms:created>
  <dcterms:modified xsi:type="dcterms:W3CDTF">2019-01-31T02:15:55Z</dcterms:modified>
</cp:coreProperties>
</file>