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7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8" r:id="rId14"/>
    <p:sldId id="270" r:id="rId15"/>
    <p:sldId id="271" r:id="rId16"/>
    <p:sldId id="280" r:id="rId17"/>
    <p:sldId id="273" r:id="rId18"/>
    <p:sldId id="279" r:id="rId19"/>
    <p:sldId id="274" r:id="rId20"/>
    <p:sldId id="275" r:id="rId2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C2ED"/>
    <a:srgbClr val="24C8EB"/>
    <a:srgbClr val="FFFFFF"/>
    <a:srgbClr val="22B2E1"/>
    <a:srgbClr val="25B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21" autoAdjust="0"/>
    <p:restoredTop sz="86550" autoAdjust="0"/>
  </p:normalViewPr>
  <p:slideViewPr>
    <p:cSldViewPr snapToGrid="0" snapToObjects="1">
      <p:cViewPr varScale="1">
        <p:scale>
          <a:sx n="115" d="100"/>
          <a:sy n="115" d="100"/>
        </p:scale>
        <p:origin x="108" y="276"/>
      </p:cViewPr>
      <p:guideLst>
        <p:guide orient="horz" pos="12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8" d="100"/>
          <a:sy n="168" d="100"/>
        </p:scale>
        <p:origin x="4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BE331-3238-9741-B98F-19EF5AAE1CBB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EB59A-1665-5341-BEDB-E490B97013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80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50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8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59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73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02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8003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6624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054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720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946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41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86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232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9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67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67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3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4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B59A-1665-5341-BEDB-E490B97013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4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4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2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32F38-6A6E-DF4D-A796-E05E60939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40B8CD-1ABC-ED47-A2A3-1E562FBD45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23AE8-DC02-D04A-8A28-2E01013A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25850-5759-824C-88F2-B427FF5DB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B6172-B2D5-BF4F-B150-456C3E4C2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3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F73C0-D6D0-A848-BA95-F885029CA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8107-816C-8D46-B8AC-6C40EF3DA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5828-E82E-B445-AEBD-60E4675E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FC805-814E-354B-9D83-F6A75628B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A522F-39F9-014C-B290-512AD48C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52856-3A03-2441-97C4-282B36636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791E5-D988-C04B-BFDC-CEF6ABC11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D7C46-A2B9-2E45-B800-F799310FA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195EF-49C3-574C-A133-8A82366D9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8F7A1-6A54-8A40-8BBB-0205F255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CFD3B-39B0-4A41-9359-BDC83F4F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ADFAF-7D20-934D-A203-08E42190B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11F8DB-998B-B648-8773-20F6F380F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1C976C-BEA6-A646-85A9-682630E5C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601AFC-55F3-D748-A3E0-6BBA6E4F2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E70570-9FC5-BA4A-BC96-2931E18C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3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FBBC9-A276-A642-B122-2D63B779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CFA38-9A8F-0449-9CDD-D92054E5F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BF319F-D310-B544-9826-2DD8F801F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12B7EF-B4FF-D44E-B585-B639152DBE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9309DE-6B2C-CD41-A3C7-F27A7F80C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4F85D1-D02A-6B46-87A2-3B13A02E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EAA5CF-9ECA-1B4A-90E9-EC531F9E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77C23-FF3D-CC43-9577-CB0556933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7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7FB19-B6B0-B543-B266-E25EDAB61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87BDDF-EC1D-E54E-86FA-69D176B90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94977-6F8B-C947-9FE5-CFC180624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3C91B-B0A8-C943-A936-9D2F58CE8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6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CD745-7759-D147-B4EF-1A044A82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D687D5-A7DB-6841-8AAC-6B7433150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885F1D-533F-0E4C-B415-87C6C9F6D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6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01D0A-A459-1A43-B6C0-92E14FC2D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A5736-C05D-4B46-833E-36F83364C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3F5B2-EA0B-EA44-819F-EF150A0D8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A47957-1B7D-C943-8760-38470F7A3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654E43-F74C-0C4B-9F43-33989A1C5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EB92C-FF56-ED40-8C8B-94BEC856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C58272-78B4-E746-9BF3-C06BC6E4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886E91-17C5-1249-81E1-7A262B13C6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76F21-F561-7F40-ACC5-165FC1426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1F02A-BCE6-7C45-B696-84D20E49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48C4EB-9E73-5F49-8261-7C5EE61A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93CD4-4AAB-704C-B039-5C86FA9E1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ABADB-B631-D644-BC93-F251CDAC1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1BDD3F-C6E4-E844-AC29-B25D9E6A9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F1C37-F787-144A-A4E2-11B197A9E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19E08-10ED-6547-B874-F014B9380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1FE22-50B8-2142-8E22-B260ACA9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FC429-E806-3E47-943A-12C6DEB97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0652FE-EC0D-A543-BF44-EEC56A184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6FB88-9152-2740-9E77-795E98C6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2A6DC-CDBC-3247-BDD5-F2BD3CE2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F487C-9049-C64D-8310-7FCA3922D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0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5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5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2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93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3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02008-2E87-4442-875D-A2FF70828C89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8A67A-2716-854E-82DA-5E0653CE28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77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A07E5-8373-A042-9015-58A11E88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58FF2-F9EC-5543-9ACC-478631BFA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49426-641A-1D4C-B034-43B15DA64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F57AA-1725-9845-949B-6C79921E0933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88850-CA55-5549-84D9-3D94B553E7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03137-A053-F444-A8FD-3646000A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6F0F-AAED-064C-9E8A-103756E02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7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8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png"/><Relationship Id="rId5" Type="http://schemas.openxmlformats.org/officeDocument/2006/relationships/image" Target="../media/image29.jpeg"/><Relationship Id="rId10" Type="http://schemas.openxmlformats.org/officeDocument/2006/relationships/image" Target="../media/image34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CC62DB-762B-4FC0-AD9A-6D2DF3EED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125" y="0"/>
            <a:ext cx="9149126" cy="51719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B39C818-F3AE-4ABA-8EE7-9F901A9322AF}"/>
              </a:ext>
            </a:extLst>
          </p:cNvPr>
          <p:cNvSpPr/>
          <p:nvPr/>
        </p:nvSpPr>
        <p:spPr>
          <a:xfrm>
            <a:off x="3525433" y="2471805"/>
            <a:ext cx="827127" cy="22850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9249" y="1044466"/>
            <a:ext cx="6545502" cy="305456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lnSpc>
                <a:spcPts val="2000"/>
              </a:lnSpc>
            </a:pPr>
            <a:r>
              <a:rPr lang="fr-CA" sz="1400" cap="all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The </a:t>
            </a:r>
            <a:r>
              <a:rPr lang="fr-CA" sz="1400" b="1" i="1" cap="all" spc="100" dirty="0">
                <a:solidFill>
                  <a:srgbClr val="26C2E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OTENTIK</a:t>
            </a:r>
            <a:r>
              <a:rPr lang="fr-CA" sz="1400" cap="all" spc="1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trust network </a:t>
            </a:r>
            <a:endParaRPr lang="fr-CA" sz="1400" b="1" i="1" cap="all" spc="100" dirty="0">
              <a:solidFill>
                <a:srgbClr val="26C2E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7CE706-3CC1-4A8C-8B39-1D7459134576}"/>
              </a:ext>
            </a:extLst>
          </p:cNvPr>
          <p:cNvSpPr txBox="1"/>
          <p:nvPr/>
        </p:nvSpPr>
        <p:spPr>
          <a:xfrm>
            <a:off x="1904214" y="2545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731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" y="0"/>
            <a:ext cx="9143865" cy="514799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53370" y="1444661"/>
            <a:ext cx="1201863" cy="19502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5272" y="1416361"/>
            <a:ext cx="4040851" cy="7502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ensures the </a:t>
            </a:r>
            <a:r>
              <a:rPr lang="en-CA" sz="14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legitimacy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of the issuer, and validates the nature 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 the information certified.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95272" y="0"/>
            <a:ext cx="8448596" cy="5148000"/>
            <a:chOff x="695272" y="0"/>
            <a:chExt cx="8448596" cy="5148000"/>
          </a:xfrm>
        </p:grpSpPr>
        <p:sp>
          <p:nvSpPr>
            <p:cNvPr id="4" name="TextBox 3"/>
            <p:cNvSpPr txBox="1"/>
            <p:nvPr/>
          </p:nvSpPr>
          <p:spPr>
            <a:xfrm>
              <a:off x="695272" y="2930015"/>
              <a:ext cx="4901799" cy="7626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Its operation is delegated to </a:t>
              </a:r>
              <a:b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certification authorities (CA), </a:t>
              </a:r>
              <a:b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acting as trusted third party.</a:t>
              </a:r>
              <a:endPara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2" name="Picture 1" descr="14-2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1048" y="0"/>
              <a:ext cx="3102820" cy="51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0798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" y="0"/>
            <a:ext cx="9143863" cy="51479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6716" y="2146848"/>
            <a:ext cx="3978363" cy="493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is a 2D barcode applied 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the document or object.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45964" y="1175006"/>
            <a:ext cx="400335" cy="19502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5272" y="893430"/>
            <a:ext cx="4901799" cy="493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 the heart of the </a:t>
            </a:r>
            <a:r>
              <a:rPr lang="en-CA" sz="1400" i="1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OTENTIK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trust network 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is the </a:t>
            </a:r>
            <a:r>
              <a:rPr lang="en-CA" sz="14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VDS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Visible digital Seal.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6081" y="0"/>
            <a:ext cx="2487786" cy="5148000"/>
          </a:xfrm>
          <a:prstGeom prst="rect">
            <a:avLst/>
          </a:prstGeom>
          <a:solidFill>
            <a:srgbClr val="24C8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6831198" y="1099023"/>
            <a:ext cx="2312802" cy="2773088"/>
            <a:chOff x="6831198" y="1099023"/>
            <a:chExt cx="2312802" cy="2773088"/>
          </a:xfrm>
        </p:grpSpPr>
        <p:sp>
          <p:nvSpPr>
            <p:cNvPr id="9" name="TextBox 8"/>
            <p:cNvSpPr txBox="1"/>
            <p:nvPr/>
          </p:nvSpPr>
          <p:spPr>
            <a:xfrm>
              <a:off x="7416242" y="1201504"/>
              <a:ext cx="1727758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CA" sz="1400" b="1" cap="all" spc="5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ORIGIN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16241" y="2320584"/>
              <a:ext cx="1727626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fr-CA" sz="1400" b="1" cap="all" spc="50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Key data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16241" y="3432172"/>
              <a:ext cx="1727625" cy="25648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CA" sz="1400" b="1" cap="all" spc="50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LeGITIMacy</a:t>
              </a:r>
              <a:endParaRPr lang="en-CA" sz="1400" b="1" cap="all" spc="5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12" name="Picture 11" descr="Check_Mark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1198" y="1099023"/>
              <a:ext cx="566503" cy="557009"/>
            </a:xfrm>
            <a:prstGeom prst="rect">
              <a:avLst/>
            </a:prstGeom>
          </p:spPr>
        </p:pic>
        <p:pic>
          <p:nvPicPr>
            <p:cNvPr id="13" name="Picture 12" descr="Check_Mark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1198" y="2211382"/>
              <a:ext cx="566503" cy="557009"/>
            </a:xfrm>
            <a:prstGeom prst="rect">
              <a:avLst/>
            </a:prstGeom>
          </p:spPr>
        </p:pic>
        <p:pic>
          <p:nvPicPr>
            <p:cNvPr id="14" name="Picture 13" descr="Check_Mark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31198" y="3315102"/>
              <a:ext cx="566503" cy="557009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FBC3FDD-7F18-43D3-89AA-9C1D3A3C7F51}"/>
              </a:ext>
            </a:extLst>
          </p:cNvPr>
          <p:cNvGrpSpPr/>
          <p:nvPr/>
        </p:nvGrpSpPr>
        <p:grpSpPr>
          <a:xfrm>
            <a:off x="680494" y="3403755"/>
            <a:ext cx="5207983" cy="1006686"/>
            <a:chOff x="680494" y="3403755"/>
            <a:chExt cx="5207983" cy="100668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4E3223-2E89-43C6-A6AB-8A053D6FA963}"/>
                </a:ext>
              </a:extLst>
            </p:cNvPr>
            <p:cNvSpPr/>
            <p:nvPr/>
          </p:nvSpPr>
          <p:spPr>
            <a:xfrm>
              <a:off x="680494" y="4191075"/>
              <a:ext cx="1196978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6470" y="3941598"/>
              <a:ext cx="1419683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5272" y="3403755"/>
              <a:ext cx="5193205" cy="10066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It includes key data that is electronically signed to detect tampering, to confirm the </a:t>
              </a:r>
              <a:r>
                <a:rPr lang="en-CA" sz="1400" b="1" cap="all" spc="100" dirty="0">
                  <a:solidFill>
                    <a:srgbClr val="26C2E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authenticity</a:t>
              </a: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of the document and the </a:t>
              </a:r>
              <a:r>
                <a:rPr lang="en-CA" sz="1400" b="1" cap="all" spc="100" dirty="0">
                  <a:solidFill>
                    <a:srgbClr val="26C2ED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legitimacy</a:t>
              </a: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of the issuer.</a:t>
              </a:r>
              <a:endPara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66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3F171C-5B14-48AE-AE7E-F585147544E5}"/>
              </a:ext>
            </a:extLst>
          </p:cNvPr>
          <p:cNvPicPr>
            <a:picLocks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7249" y="182880"/>
            <a:ext cx="6871634" cy="478231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21A587-83FC-4C9D-A60E-3B94B0F4D3F8}"/>
              </a:ext>
            </a:extLst>
          </p:cNvPr>
          <p:cNvSpPr/>
          <p:nvPr/>
        </p:nvSpPr>
        <p:spPr>
          <a:xfrm>
            <a:off x="0" y="0"/>
            <a:ext cx="2214694" cy="5148000"/>
          </a:xfrm>
          <a:prstGeom prst="rect">
            <a:avLst/>
          </a:prstGeom>
          <a:solidFill>
            <a:srgbClr val="24C8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22A732-F144-4BDD-8FB6-AC0CFAE936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09" y="425365"/>
            <a:ext cx="745099" cy="74509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5122AB3-8495-4F47-934F-05AFCD6D0C0B}"/>
              </a:ext>
            </a:extLst>
          </p:cNvPr>
          <p:cNvSpPr txBox="1"/>
          <p:nvPr/>
        </p:nvSpPr>
        <p:spPr>
          <a:xfrm>
            <a:off x="2635923" y="797915"/>
            <a:ext cx="5907713" cy="7437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en-CA" sz="1400" b="1" i="1" cap="all" spc="100" dirty="0">
                <a:solidFill>
                  <a:srgbClr val="26C2E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OTENTIK </a:t>
            </a:r>
            <a:r>
              <a:rPr lang="en-CA" sz="1400" b="1" cap="all" spc="100" dirty="0">
                <a:solidFill>
                  <a:srgbClr val="26C2E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VDS</a:t>
            </a:r>
            <a:r>
              <a:rPr lang="en-CA" sz="1400" b="1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can use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standard or proprietary 2D codes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2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(ex.: </a:t>
            </a:r>
            <a:r>
              <a:rPr lang="en-CA" sz="1200" cap="all" spc="1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Datamatrix</a:t>
            </a:r>
            <a:r>
              <a:rPr lang="en-CA" sz="12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QR, </a:t>
            </a:r>
            <a:r>
              <a:rPr lang="en-CA" sz="1200" cap="sm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</a:t>
            </a:r>
            <a:r>
              <a:rPr lang="en-CA" sz="12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SealCrypt, Alphacode).</a:t>
            </a:r>
            <a:endParaRPr lang="en-CA" sz="16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ECA66E-1A8B-4DC2-8ACA-9CA08A643231}"/>
              </a:ext>
            </a:extLst>
          </p:cNvPr>
          <p:cNvSpPr txBox="1"/>
          <p:nvPr/>
        </p:nvSpPr>
        <p:spPr>
          <a:xfrm>
            <a:off x="2635922" y="2422907"/>
            <a:ext cx="5907713" cy="493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can even be stored 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an RFID tag.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AA3CCD-C5B2-4F80-9418-01850244E86A}"/>
              </a:ext>
            </a:extLst>
          </p:cNvPr>
          <p:cNvSpPr txBox="1"/>
          <p:nvPr/>
        </p:nvSpPr>
        <p:spPr>
          <a:xfrm>
            <a:off x="2635923" y="3791419"/>
            <a:ext cx="5907713" cy="493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code used is generally defined by the 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case or the amount of information.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63915C-DF75-49E0-AA83-AAC68ED4D2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43" y="3083064"/>
            <a:ext cx="1539830" cy="139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37DC2-D103-4092-9517-03B6FB731BD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09" y="3892095"/>
            <a:ext cx="745100" cy="7451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FBEE1B3-FC36-40E6-8205-3493B418D92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095" y="1637630"/>
            <a:ext cx="1115926" cy="754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93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" y="0"/>
            <a:ext cx="9143863" cy="51479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" y="0"/>
            <a:ext cx="9143861" cy="5147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861" cy="51479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861" cy="5147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9698" y="2117371"/>
            <a:ext cx="4901799" cy="545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6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Its validation is </a:t>
            </a:r>
            <a:br>
              <a:rPr lang="en-CA" sz="16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6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simple and easy.</a:t>
            </a:r>
            <a:endParaRPr lang="fr-CA" sz="16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09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0"/>
            <a:ext cx="9143861" cy="51479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0"/>
            <a:ext cx="3437504" cy="5148000"/>
          </a:xfrm>
          <a:prstGeom prst="rect">
            <a:avLst/>
          </a:prstGeom>
          <a:solidFill>
            <a:srgbClr val="24C8E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322931" y="972114"/>
            <a:ext cx="887184" cy="19502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797703" y="944520"/>
            <a:ext cx="4593368" cy="237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en-CA" sz="1400" i="1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Otentik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VDS can be validated </a:t>
            </a:r>
            <a:r>
              <a:rPr lang="en-CA" sz="14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offline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Picture 4" descr="NoWifi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8723" y="596900"/>
            <a:ext cx="938784" cy="94488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883D5B-B0A4-4D41-A7C6-4DF6741984DD}"/>
              </a:ext>
            </a:extLst>
          </p:cNvPr>
          <p:cNvGrpSpPr/>
          <p:nvPr/>
        </p:nvGrpSpPr>
        <p:grpSpPr>
          <a:xfrm>
            <a:off x="1248723" y="1751833"/>
            <a:ext cx="7142348" cy="1006686"/>
            <a:chOff x="1248723" y="1751833"/>
            <a:chExt cx="7142348" cy="1006686"/>
          </a:xfrm>
        </p:grpSpPr>
        <p:sp>
          <p:nvSpPr>
            <p:cNvPr id="18" name="Rectangle 17"/>
            <p:cNvSpPr/>
            <p:nvPr/>
          </p:nvSpPr>
          <p:spPr>
            <a:xfrm>
              <a:off x="3765587" y="1900906"/>
              <a:ext cx="768937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48723" y="1751833"/>
              <a:ext cx="7142348" cy="1006686"/>
              <a:chOff x="1248723" y="1720185"/>
              <a:chExt cx="7142348" cy="1006686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3797703" y="1720185"/>
                <a:ext cx="4593368" cy="10066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CA" sz="1400" b="1" cap="all" spc="100" dirty="0">
                    <a:solidFill>
                      <a:schemeClr val="accent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Online</a:t>
                </a:r>
                <a:r>
                  <a:rPr lang="en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validation can offer several advanced features, such as access to the original electronic document, </a:t>
                </a:r>
                <a:br>
                  <a:rPr lang="en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</a:br>
                <a:r>
                  <a:rPr lang="en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or real-time traceability.</a:t>
                </a:r>
                <a:endPara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9" name="Picture 8" descr="Download.png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48723" y="1751088"/>
                <a:ext cx="938784" cy="944880"/>
              </a:xfrm>
              <a:prstGeom prst="rect">
                <a:avLst/>
              </a:prstGeom>
            </p:spPr>
          </p:pic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F34224D-2FD4-4CFC-A45A-E1295EFD4495}"/>
              </a:ext>
            </a:extLst>
          </p:cNvPr>
          <p:cNvGrpSpPr/>
          <p:nvPr/>
        </p:nvGrpSpPr>
        <p:grpSpPr>
          <a:xfrm>
            <a:off x="1203003" y="3060012"/>
            <a:ext cx="7188068" cy="993648"/>
            <a:chOff x="1203003" y="2968572"/>
            <a:chExt cx="7188068" cy="993648"/>
          </a:xfrm>
        </p:grpSpPr>
        <p:sp>
          <p:nvSpPr>
            <p:cNvPr id="17" name="Rectangle 16"/>
            <p:cNvSpPr/>
            <p:nvPr/>
          </p:nvSpPr>
          <p:spPr>
            <a:xfrm>
              <a:off x="4629906" y="3497792"/>
              <a:ext cx="1276219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203003" y="2968572"/>
              <a:ext cx="7188068" cy="993648"/>
              <a:chOff x="1203003" y="2968572"/>
              <a:chExt cx="7188068" cy="993648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788632" y="3212336"/>
                <a:ext cx="4602439" cy="5061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>
                  <a:lnSpc>
                    <a:spcPts val="2000"/>
                  </a:lnSpc>
                </a:pPr>
                <a:r>
                  <a:rPr lang="en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It can easily integrate to </a:t>
                </a:r>
                <a:br>
                  <a:rPr lang="en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</a:br>
                <a:r>
                  <a:rPr lang="en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various </a:t>
                </a:r>
                <a:r>
                  <a:rPr lang="en-CA" sz="1400" b="1" cap="all" spc="100" dirty="0">
                    <a:solidFill>
                      <a:schemeClr val="accent1"/>
                    </a:solidFill>
                    <a:latin typeface="Roboto" panose="02000000000000000000" pitchFamily="2" charset="0"/>
                    <a:ea typeface="Roboto" panose="02000000000000000000" pitchFamily="2" charset="0"/>
                  </a:rPr>
                  <a:t>Blockchain</a:t>
                </a:r>
                <a:r>
                  <a:rPr lang="en-CA" sz="1400" cap="all" spc="100" dirty="0">
                    <a:solidFill>
                      <a:srgbClr val="FFFFFF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initiatives.</a:t>
                </a:r>
                <a:endParaRPr lang="fr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0" name="Picture 9" descr="Blockchain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03003" y="2968572"/>
                <a:ext cx="1030224" cy="99364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75968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9143859" cy="5147993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" y="0"/>
            <a:ext cx="9143859" cy="5147992"/>
            <a:chOff x="6" y="0"/>
            <a:chExt cx="9143859" cy="514799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" y="0"/>
              <a:ext cx="9143859" cy="5147992"/>
            </a:xfrm>
            <a:prstGeom prst="rect">
              <a:avLst/>
            </a:prstGeom>
          </p:spPr>
        </p:pic>
        <p:pic>
          <p:nvPicPr>
            <p:cNvPr id="12" name="Picture 11" descr="1000Certificte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9440" y="3234033"/>
              <a:ext cx="2865119" cy="1378122"/>
            </a:xfrm>
            <a:prstGeom prst="rect">
              <a:avLst/>
            </a:prstGeom>
          </p:spPr>
        </p:pic>
      </p:grpSp>
      <p:pic>
        <p:nvPicPr>
          <p:cNvPr id="13" name="Picture 12" descr="RX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5812" y="2758083"/>
            <a:ext cx="1182508" cy="23899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9540" y="1071403"/>
            <a:ext cx="2161726" cy="24819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5351" y="788745"/>
            <a:ext cx="5164871" cy="5608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400" cap="all" spc="13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Its true limit:</a:t>
            </a:r>
          </a:p>
          <a:p>
            <a:pPr>
              <a:lnSpc>
                <a:spcPts val="2200"/>
              </a:lnSpc>
            </a:pPr>
            <a:r>
              <a:rPr lang="en-CA" sz="1700" b="1" cap="all" spc="120" dirty="0">
                <a:solidFill>
                  <a:srgbClr val="24C8E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our </a:t>
            </a:r>
            <a:r>
              <a:rPr lang="en-CA" sz="1700" b="1" cap="all" spc="12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imagination</a:t>
            </a:r>
          </a:p>
        </p:txBody>
      </p:sp>
      <p:pic>
        <p:nvPicPr>
          <p:cNvPr id="10" name="Picture 9" descr="1000_Chinese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29376" y="1349582"/>
            <a:ext cx="3697696" cy="1837374"/>
          </a:xfrm>
          <a:prstGeom prst="rect">
            <a:avLst/>
          </a:prstGeom>
        </p:spPr>
      </p:pic>
      <p:pic>
        <p:nvPicPr>
          <p:cNvPr id="14" name="Picture 13" descr="Invoice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439" y="-531497"/>
            <a:ext cx="2865119" cy="3711895"/>
          </a:xfrm>
          <a:prstGeom prst="rect">
            <a:avLst/>
          </a:prstGeom>
        </p:spPr>
      </p:pic>
      <p:pic>
        <p:nvPicPr>
          <p:cNvPr id="16" name="Image 6">
            <a:extLst>
              <a:ext uri="{FF2B5EF4-FFF2-40B4-BE49-F238E27FC236}">
                <a16:creationId xmlns:a16="http://schemas.microsoft.com/office/drawing/2014/main" id="{F19A0569-F7F5-4855-93E0-EEA15F8F70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73" y="2967343"/>
            <a:ext cx="1471749" cy="2064038"/>
          </a:xfrm>
          <a:prstGeom prst="rect">
            <a:avLst/>
          </a:prstGeom>
          <a:effectLst>
            <a:outerShdw blurRad="292100" dist="50800" dir="5400000" algn="ctr" rotWithShape="0">
              <a:schemeClr val="tx2">
                <a:lumMod val="40000"/>
                <a:lumOff val="60000"/>
                <a:alpha val="39000"/>
              </a:schemeClr>
            </a:outerShdw>
          </a:effectLst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603D497-64EE-421E-BC90-3B9D649BEE8B}"/>
              </a:ext>
            </a:extLst>
          </p:cNvPr>
          <p:cNvGrpSpPr/>
          <p:nvPr/>
        </p:nvGrpSpPr>
        <p:grpSpPr>
          <a:xfrm>
            <a:off x="6207753" y="2198972"/>
            <a:ext cx="2865119" cy="2880232"/>
            <a:chOff x="2012950" y="0"/>
            <a:chExt cx="5116513" cy="5143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8" name="Picture 2" descr="European Invoice Template Commonpenceco European Invoice ...">
              <a:extLst>
                <a:ext uri="{FF2B5EF4-FFF2-40B4-BE49-F238E27FC236}">
                  <a16:creationId xmlns:a16="http://schemas.microsoft.com/office/drawing/2014/main" id="{ADB417A2-0228-42B8-9818-F2AFDD5018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2950" y="0"/>
              <a:ext cx="5116513" cy="5143500"/>
            </a:xfrm>
            <a:prstGeom prst="rect">
              <a:avLst/>
            </a:prstGeom>
            <a:noFill/>
            <a:ln w="3175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142B557-025C-49AE-8234-1B989CBB8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59278" y="4361463"/>
              <a:ext cx="3823855" cy="133116"/>
            </a:xfrm>
            <a:prstGeom prst="rect">
              <a:avLst/>
            </a:prstGeom>
          </p:spPr>
        </p:pic>
      </p:grpSp>
      <p:pic>
        <p:nvPicPr>
          <p:cNvPr id="15" name="Picture 14" descr="Diplome.jpg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5520" y="1570468"/>
            <a:ext cx="3425219" cy="259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7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9143859" cy="514799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3A29FB7-7532-4392-B43C-B02195B3812C}"/>
              </a:ext>
            </a:extLst>
          </p:cNvPr>
          <p:cNvSpPr/>
          <p:nvPr/>
        </p:nvSpPr>
        <p:spPr>
          <a:xfrm>
            <a:off x="1129971" y="1618784"/>
            <a:ext cx="473676" cy="19502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188525" y="1618784"/>
            <a:ext cx="1079846" cy="19502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5272" y="1564451"/>
            <a:ext cx="5469308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</a:t>
            </a:r>
            <a:r>
              <a:rPr lang="en-CA" sz="14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VDS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is leveraging the AFNOR </a:t>
            </a:r>
            <a:r>
              <a:rPr lang="en-CA" sz="14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standard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XP Z42-101 (France), and is on its way to ISO.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33C35E6-B0E7-43B3-AA32-7C5F7C7F10A7}"/>
              </a:ext>
            </a:extLst>
          </p:cNvPr>
          <p:cNvGrpSpPr/>
          <p:nvPr/>
        </p:nvGrpSpPr>
        <p:grpSpPr>
          <a:xfrm>
            <a:off x="694676" y="2698203"/>
            <a:ext cx="5782324" cy="538609"/>
            <a:chOff x="694676" y="2698203"/>
            <a:chExt cx="5782324" cy="53860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74941FB-5D96-405E-B3B3-C59309DB4DCE}"/>
                </a:ext>
              </a:extLst>
            </p:cNvPr>
            <p:cNvSpPr/>
            <p:nvPr/>
          </p:nvSpPr>
          <p:spPr>
            <a:xfrm>
              <a:off x="3426776" y="2747834"/>
              <a:ext cx="1355413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676" y="2698203"/>
              <a:ext cx="5782324" cy="5386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It is the evolution of the </a:t>
              </a:r>
              <a:r>
                <a:rPr lang="en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ANTS 2D-</a:t>
              </a:r>
              <a:r>
                <a:rPr lang="en-CA" sz="1400" b="1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DOC</a:t>
              </a: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VDS </a:t>
              </a:r>
              <a:b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technical specification, in operation since 2012.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39731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229EEA-D21F-4B3C-B16B-56FC736F39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" y="182880"/>
            <a:ext cx="8778240" cy="47823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512524-A5CF-4B66-B50F-1C053F74F4FC}"/>
              </a:ext>
            </a:extLst>
          </p:cNvPr>
          <p:cNvSpPr txBox="1"/>
          <p:nvPr/>
        </p:nvSpPr>
        <p:spPr>
          <a:xfrm>
            <a:off x="695272" y="743713"/>
            <a:ext cx="5179748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en-CA" sz="1400" b="1" i="1" cap="all" spc="100" dirty="0">
                <a:solidFill>
                  <a:srgbClr val="26C2E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OTENTIK </a:t>
            </a:r>
            <a:r>
              <a:rPr lang="en-CA" sz="1400" b="1" cap="all" spc="100" dirty="0">
                <a:solidFill>
                  <a:srgbClr val="26C2E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network</a:t>
            </a:r>
            <a:r>
              <a:rPr lang="en-CA" sz="1400" b="1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federates the governance required for each type of VDS on its network (</a:t>
            </a:r>
            <a:r>
              <a:rPr lang="en-CA" sz="1400" i="1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Otentik 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VDS, 2D-Doc VDS, </a:t>
            </a:r>
            <a:r>
              <a:rPr lang="en-CA" sz="1400" cap="all" spc="100" dirty="0" err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etc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9F04F2-9E37-47CB-A4D0-BF58BC7C3A89}"/>
              </a:ext>
            </a:extLst>
          </p:cNvPr>
          <p:cNvSpPr txBox="1"/>
          <p:nvPr/>
        </p:nvSpPr>
        <p:spPr>
          <a:xfrm>
            <a:off x="695273" y="3579657"/>
            <a:ext cx="5568368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Each VDS specification can thus evolve with great autonomy, and the network ensures the highest standards in terms of identity and legitimacy.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D69FAD-CA9B-4B53-88B4-A907AF37495C}"/>
              </a:ext>
            </a:extLst>
          </p:cNvPr>
          <p:cNvSpPr txBox="1"/>
          <p:nvPr/>
        </p:nvSpPr>
        <p:spPr>
          <a:xfrm>
            <a:off x="695272" y="2430685"/>
            <a:ext cx="7709819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22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Efforts to standardize internationally 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governance will begin shortly.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0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9143859" cy="514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272" y="3022095"/>
            <a:ext cx="6208448" cy="762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It ensures the governance of the </a:t>
            </a:r>
            <a:r>
              <a:rPr lang="en-CA" sz="1400" i="1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OTENTIK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Trust Network, the standardization of data on the network 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the adoption of the VDS.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5272" y="1799876"/>
            <a:ext cx="5618442" cy="4937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Founded in 2016 by 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 public and private entities.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9460" y="833669"/>
            <a:ext cx="2391400" cy="2864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3600" y="848660"/>
            <a:ext cx="4618629" cy="2864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fr-CA" sz="20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About the VDSIC</a:t>
            </a:r>
          </a:p>
        </p:txBody>
      </p:sp>
    </p:spTree>
    <p:extLst>
      <p:ext uri="{BB962C8B-B14F-4D97-AF65-F5344CB8AC3E}">
        <p14:creationId xmlns:p14="http://schemas.microsoft.com/office/powerpoint/2010/main" val="2658214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0"/>
            <a:ext cx="9143859" cy="51479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26564" y="1833263"/>
            <a:ext cx="5618442" cy="8104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Aft>
                <a:spcPts val="2700"/>
              </a:spcAft>
            </a:pPr>
            <a:r>
              <a:rPr lang="fr-CA" sz="16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Otentik.codes</a:t>
            </a:r>
          </a:p>
          <a:p>
            <a:pPr>
              <a:lnSpc>
                <a:spcPts val="1800"/>
              </a:lnSpc>
              <a:spcAft>
                <a:spcPts val="2700"/>
              </a:spcAft>
            </a:pPr>
            <a:r>
              <a:rPr lang="fr-CA" sz="16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info@otentik.codes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472" y="856154"/>
            <a:ext cx="1681490" cy="247169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3489" y="848660"/>
            <a:ext cx="4582454" cy="2471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200"/>
              </a:lnSpc>
            </a:pPr>
            <a:r>
              <a:rPr lang="fr-CA" sz="20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Questions?</a:t>
            </a:r>
          </a:p>
        </p:txBody>
      </p:sp>
      <p:pic>
        <p:nvPicPr>
          <p:cNvPr id="12" name="Picture 11" descr="Download_bleu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2545" y="2316937"/>
            <a:ext cx="391160" cy="393700"/>
          </a:xfrm>
          <a:prstGeom prst="rect">
            <a:avLst/>
          </a:prstGeom>
        </p:spPr>
      </p:pic>
      <p:pic>
        <p:nvPicPr>
          <p:cNvPr id="14" name="Picture 13" descr="Download_bleu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92545" y="1760618"/>
            <a:ext cx="39116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93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872" cy="514799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87728" y="2455402"/>
            <a:ext cx="712318" cy="182292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5273" y="2080270"/>
            <a:ext cx="2792342" cy="583493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all wish to live in 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world based on </a:t>
            </a:r>
            <a:r>
              <a:rPr lang="en-CA" sz="14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trust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365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870" cy="5147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5272" y="1327835"/>
            <a:ext cx="5395319" cy="105285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Every day, </a:t>
            </a:r>
          </a:p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billions of documents </a:t>
            </a:r>
          </a:p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 objects are created, </a:t>
            </a:r>
          </a:p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used and consulted.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EFED3D-7A91-41D2-B6AA-322D87515889}"/>
              </a:ext>
            </a:extLst>
          </p:cNvPr>
          <p:cNvGrpSpPr/>
          <p:nvPr/>
        </p:nvGrpSpPr>
        <p:grpSpPr>
          <a:xfrm>
            <a:off x="695272" y="2728801"/>
            <a:ext cx="5395319" cy="600164"/>
            <a:chOff x="695272" y="2728801"/>
            <a:chExt cx="5395319" cy="600164"/>
          </a:xfrm>
        </p:grpSpPr>
        <p:sp>
          <p:nvSpPr>
            <p:cNvPr id="14" name="Rectangle 13"/>
            <p:cNvSpPr/>
            <p:nvPr/>
          </p:nvSpPr>
          <p:spPr>
            <a:xfrm>
              <a:off x="1125095" y="2807544"/>
              <a:ext cx="2997076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95272" y="2728801"/>
              <a:ext cx="5395319" cy="6001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400"/>
                </a:lnSpc>
              </a:pP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Our </a:t>
              </a:r>
              <a:r>
                <a:rPr lang="en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social and economic fabric </a:t>
              </a:r>
              <a:b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depends on it, sometimes vitally.</a:t>
              </a:r>
              <a:endPara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4247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3870" cy="51479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272" y="1580908"/>
            <a:ext cx="5395319" cy="539891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This trust is shaken,</a:t>
            </a:r>
          </a:p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daily.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1CF1788-BFFF-4891-9ECD-96085669B3A2}"/>
              </a:ext>
            </a:extLst>
          </p:cNvPr>
          <p:cNvGrpSpPr/>
          <p:nvPr/>
        </p:nvGrpSpPr>
        <p:grpSpPr>
          <a:xfrm>
            <a:off x="693047" y="2525707"/>
            <a:ext cx="4136861" cy="762602"/>
            <a:chOff x="693047" y="2525707"/>
            <a:chExt cx="4136861" cy="762602"/>
          </a:xfrm>
        </p:grpSpPr>
        <p:sp>
          <p:nvSpPr>
            <p:cNvPr id="10" name="Rectangle 9"/>
            <p:cNvSpPr/>
            <p:nvPr/>
          </p:nvSpPr>
          <p:spPr>
            <a:xfrm>
              <a:off x="693047" y="2811682"/>
              <a:ext cx="3482714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961" y="2525707"/>
              <a:ext cx="4134947" cy="7626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New technologies and deceits</a:t>
              </a:r>
              <a:b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reduce the barrier to entry for </a:t>
              </a: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counterfeiting and fraud.</a:t>
              </a:r>
              <a:endPara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119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1524"/>
            <a:ext cx="9143868" cy="51449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5272" y="2492229"/>
            <a:ext cx="1926810" cy="1052852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confidence do we give to these documents and products?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86C6584-A0EE-43C1-AB77-ED7051D77CC4}"/>
              </a:ext>
            </a:extLst>
          </p:cNvPr>
          <p:cNvGrpSpPr/>
          <p:nvPr/>
        </p:nvGrpSpPr>
        <p:grpSpPr>
          <a:xfrm>
            <a:off x="688218" y="1372893"/>
            <a:ext cx="2154629" cy="762602"/>
            <a:chOff x="688218" y="1372893"/>
            <a:chExt cx="2154629" cy="762602"/>
          </a:xfrm>
        </p:grpSpPr>
        <p:sp>
          <p:nvSpPr>
            <p:cNvPr id="9" name="Rectangle 8"/>
            <p:cNvSpPr/>
            <p:nvPr/>
          </p:nvSpPr>
          <p:spPr>
            <a:xfrm>
              <a:off x="688218" y="1660826"/>
              <a:ext cx="1225824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155" y="1372893"/>
              <a:ext cx="2148692" cy="76260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Counterfeiting is widespread in </a:t>
              </a:r>
              <a:b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</a:b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some countries.</a:t>
              </a:r>
              <a:endParaRPr lang="fr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2787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9143868" cy="514799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0467" y="2452962"/>
            <a:ext cx="1264570" cy="18520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4161" y="2080272"/>
            <a:ext cx="4546054" cy="891270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Imagine a TRUST network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connecting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those who verify to 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those who certify.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95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9143866" cy="51479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31116" y="1938076"/>
            <a:ext cx="1647515" cy="185786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95272" y="1897349"/>
            <a:ext cx="4498051" cy="10066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Imagine a </a:t>
            </a:r>
            <a:r>
              <a:rPr lang="en-CA" sz="14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trust network</a:t>
            </a:r>
          </a:p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 validate the legitimacy of the</a:t>
            </a:r>
          </a:p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documents we consult and 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goods or objects around us.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3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9143866" cy="514799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BF94F66-7224-4895-A1C0-FC788BBA7D41}"/>
              </a:ext>
            </a:extLst>
          </p:cNvPr>
          <p:cNvGrpSpPr/>
          <p:nvPr/>
        </p:nvGrpSpPr>
        <p:grpSpPr>
          <a:xfrm>
            <a:off x="695272" y="3663789"/>
            <a:ext cx="4832159" cy="237244"/>
            <a:chOff x="695272" y="3663789"/>
            <a:chExt cx="4832159" cy="237244"/>
          </a:xfrm>
        </p:grpSpPr>
        <p:sp>
          <p:nvSpPr>
            <p:cNvPr id="11" name="Rectangle 10"/>
            <p:cNvSpPr/>
            <p:nvPr/>
          </p:nvSpPr>
          <p:spPr>
            <a:xfrm>
              <a:off x="3704193" y="3696481"/>
              <a:ext cx="800351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95272" y="3663789"/>
              <a:ext cx="4832159" cy="2372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It will be fully operational </a:t>
              </a:r>
              <a:r>
                <a:rPr lang="en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in 2019</a:t>
              </a: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671965" y="780414"/>
            <a:ext cx="1926455" cy="286403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5272" y="797206"/>
            <a:ext cx="5184897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700" b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 imagined it.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4AE74B-E747-4E24-81EA-54B21C7ED037}"/>
              </a:ext>
            </a:extLst>
          </p:cNvPr>
          <p:cNvGrpSpPr/>
          <p:nvPr/>
        </p:nvGrpSpPr>
        <p:grpSpPr>
          <a:xfrm>
            <a:off x="705074" y="1706798"/>
            <a:ext cx="3427312" cy="1595471"/>
            <a:chOff x="705074" y="1706798"/>
            <a:chExt cx="3427312" cy="1595471"/>
          </a:xfrm>
        </p:grpSpPr>
        <p:sp>
          <p:nvSpPr>
            <p:cNvPr id="9" name="Rectangle 8"/>
            <p:cNvSpPr/>
            <p:nvPr/>
          </p:nvSpPr>
          <p:spPr>
            <a:xfrm>
              <a:off x="2134082" y="1986611"/>
              <a:ext cx="606699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211843" y="1986611"/>
              <a:ext cx="606699" cy="195026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05074" y="1706798"/>
              <a:ext cx="3427312" cy="49372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its foundation adheres to the principles of </a:t>
              </a:r>
              <a:r>
                <a:rPr lang="en-CA" sz="1400" b="1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</a:t>
              </a:r>
              <a:r>
                <a:rPr lang="en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IDAS</a:t>
              </a: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 and </a:t>
              </a:r>
              <a:r>
                <a:rPr lang="en-CA" sz="1400" b="1" cap="all" spc="100" dirty="0">
                  <a:solidFill>
                    <a:schemeClr val="accent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GDPR</a:t>
              </a:r>
              <a:r>
                <a:rPr lang="en-CA" sz="1400" cap="all" spc="100" dirty="0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.</a:t>
              </a:r>
            </a:p>
          </p:txBody>
        </p:sp>
        <p:pic>
          <p:nvPicPr>
            <p:cNvPr id="15" name="Picture 14" descr="EIDAS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8846" y="2509789"/>
              <a:ext cx="829749" cy="7924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1112" y="2566034"/>
              <a:ext cx="665940" cy="684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925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" y="0"/>
            <a:ext cx="9143865" cy="514799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95271" y="3858048"/>
            <a:ext cx="3152829" cy="25006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91440" indent="-91440">
              <a:lnSpc>
                <a:spcPts val="1000"/>
              </a:lnSpc>
            </a:pPr>
            <a:r>
              <a:rPr lang="en-CA" sz="800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 Whether citizen, public or private actor, the user can act as an inspector in the context of ISO 16678.</a:t>
            </a:r>
            <a:endParaRPr lang="fr-CA" sz="800" spc="100" dirty="0">
              <a:solidFill>
                <a:schemeClr val="accen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92411" y="1864632"/>
            <a:ext cx="616468" cy="200500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95273" y="1842147"/>
            <a:ext cx="3262130" cy="12631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</a:t>
            </a:r>
            <a:r>
              <a:rPr lang="en-CA" sz="1400" b="1" i="1" cap="all" spc="100" dirty="0">
                <a:solidFill>
                  <a:schemeClr val="accent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Otentik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trust network connects the user</a:t>
            </a:r>
            <a:r>
              <a:rPr lang="en-CA" sz="1400" cap="all" spc="100" baseline="300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who verifies the legitimacy of </a:t>
            </a:r>
            <a:b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CA" sz="1400" cap="all" spc="100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the document (or the object) to the one who certified it.</a:t>
            </a:r>
            <a:endParaRPr lang="fr-CA" sz="1400" cap="all" spc="100" dirty="0">
              <a:solidFill>
                <a:srgbClr val="FFFFFF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80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PRESENTATION_Patrick_Drole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9C4E9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PRESENTATION_Patrick_Drolet.pptx</Template>
  <TotalTime>4770</TotalTime>
  <Words>372</Words>
  <Application>Microsoft Office PowerPoint</Application>
  <PresentationFormat>On-screen Show (16:9)</PresentationFormat>
  <Paragraphs>68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Roboto</vt:lpstr>
      <vt:lpstr>Calibri Light</vt:lpstr>
      <vt:lpstr>PRESENTATION_Patrick_Drolet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Notarius</dc:creator>
  <cp:lastModifiedBy>Patrick Drolet</cp:lastModifiedBy>
  <cp:revision>160</cp:revision>
  <dcterms:created xsi:type="dcterms:W3CDTF">2018-08-24T22:24:26Z</dcterms:created>
  <dcterms:modified xsi:type="dcterms:W3CDTF">2019-01-31T04:24:10Z</dcterms:modified>
</cp:coreProperties>
</file>